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340" r:id="rId3"/>
    <p:sldId id="288" r:id="rId4"/>
    <p:sldId id="292" r:id="rId5"/>
    <p:sldId id="293" r:id="rId6"/>
    <p:sldId id="294" r:id="rId7"/>
    <p:sldId id="358" r:id="rId8"/>
    <p:sldId id="359" r:id="rId9"/>
    <p:sldId id="319" r:id="rId10"/>
    <p:sldId id="320" r:id="rId11"/>
    <p:sldId id="322" r:id="rId12"/>
    <p:sldId id="323" r:id="rId13"/>
    <p:sldId id="339" r:id="rId14"/>
    <p:sldId id="338" r:id="rId15"/>
    <p:sldId id="334" r:id="rId16"/>
    <p:sldId id="344" r:id="rId17"/>
    <p:sldId id="349" r:id="rId18"/>
    <p:sldId id="350" r:id="rId19"/>
    <p:sldId id="366" r:id="rId20"/>
    <p:sldId id="362" r:id="rId21"/>
    <p:sldId id="365" r:id="rId22"/>
    <p:sldId id="314" r:id="rId23"/>
  </p:sldIdLst>
  <p:sldSz cx="9144000" cy="6858000" type="screen4x3"/>
  <p:notesSz cx="6851650" cy="9747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0066"/>
    <a:srgbClr val="3333FF"/>
    <a:srgbClr val="FF0000"/>
    <a:srgbClr val="FFFF00"/>
    <a:srgbClr val="FF99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12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871FFA5-5FF7-46CB-8EE1-957E603A4E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E875-E5A9-4FD0-BD60-41B24B0927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A745-B40F-4C98-AAE4-382189CE41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B7C6-3A8B-48A3-A861-36BFC0D485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E6A2-FDB0-407D-82BA-258D7B89FE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9749-1331-4B6F-91FD-303EADA98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F826-E462-45B9-A98B-57B142D9D7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A3D3-4255-4236-B6A5-562AE8BAF9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6F9B-9E6C-4E69-AADD-71F189F1F7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E476-21CE-4F11-B98B-4990A4EE6C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9DE6-848F-4150-9482-192448A3C5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1AE9-AD6E-4772-999E-7554CCD1DA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CCFFCC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983C6C-90A3-47F1-A8D6-45A2C6F380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pedia.info/index.php/File:Low_Cost_Polyethylene_Tube_Digester_Schem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29388" y="5143512"/>
            <a:ext cx="2714612" cy="15001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 smtClean="0"/>
              <a:t>Mr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Santosh</a:t>
            </a:r>
            <a:r>
              <a:rPr lang="en-US" sz="1800" b="1" dirty="0" smtClean="0"/>
              <a:t> </a:t>
            </a:r>
            <a:r>
              <a:rPr lang="en-US" sz="1600" b="1" dirty="0" err="1" smtClean="0"/>
              <a:t>Shinde</a:t>
            </a:r>
            <a:endParaRPr lang="en-US" sz="1600" b="1" dirty="0" smtClean="0"/>
          </a:p>
          <a:p>
            <a:pPr algn="ctr">
              <a:defRPr/>
            </a:pPr>
            <a:r>
              <a:rPr lang="en-US" sz="1400" b="1" dirty="0" smtClean="0"/>
              <a:t>Proprietor</a:t>
            </a:r>
          </a:p>
          <a:p>
            <a:pPr algn="ctr">
              <a:defRPr/>
            </a:pPr>
            <a:r>
              <a:rPr lang="en-US" sz="1400" b="1" dirty="0" smtClean="0"/>
              <a:t>Green Energy Solutions</a:t>
            </a:r>
          </a:p>
          <a:p>
            <a:pPr algn="ctr">
              <a:defRPr/>
            </a:pPr>
            <a:r>
              <a:rPr lang="en-US" sz="1400" b="1" dirty="0" smtClean="0"/>
              <a:t>GC-14 </a:t>
            </a:r>
            <a:r>
              <a:rPr lang="en-US" sz="1400" b="1" dirty="0" err="1" smtClean="0"/>
              <a:t>Thakkar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Buzar</a:t>
            </a:r>
            <a:r>
              <a:rPr lang="en-US" sz="1400" b="1" dirty="0" smtClean="0"/>
              <a:t>, Nasik .</a:t>
            </a:r>
          </a:p>
          <a:p>
            <a:pPr algn="ctr">
              <a:defRPr/>
            </a:pPr>
            <a:r>
              <a:rPr lang="en-US" sz="1400" b="1" dirty="0" smtClean="0"/>
              <a:t>Cell No – 9890298212 , 8484005200</a:t>
            </a:r>
            <a:endParaRPr lang="en-US" sz="1400" b="1" dirty="0"/>
          </a:p>
        </p:txBody>
      </p:sp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1066800" y="762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3400">
              <a:cs typeface="Times New Roman" pitchFamily="18" charset="0"/>
            </a:endParaRPr>
          </a:p>
          <a:p>
            <a:pPr algn="just" eaLnBrk="0" hangingPunct="0"/>
            <a:r>
              <a:rPr lang="es-ES" sz="1400">
                <a:solidFill>
                  <a:srgbClr val="0000FF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GREEN ENERGY SOLUTIONS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000066"/>
                </a:solidFill>
              </a:rPr>
              <a:t>BIOGAS  </a:t>
            </a:r>
            <a:r>
              <a:rPr lang="en-US" sz="3600" b="1" dirty="0">
                <a:solidFill>
                  <a:srgbClr val="000066"/>
                </a:solidFill>
              </a:rPr>
              <a:t>PRODUCTION FROM  </a:t>
            </a:r>
            <a:r>
              <a:rPr lang="en-US" sz="3600" b="1" dirty="0" smtClean="0">
                <a:solidFill>
                  <a:srgbClr val="000066"/>
                </a:solidFill>
              </a:rPr>
              <a:t>KITCHEN WASTE- </a:t>
            </a:r>
            <a:r>
              <a:rPr lang="en-US" sz="3600" b="1" dirty="0" smtClean="0">
                <a:solidFill>
                  <a:srgbClr val="FF0000"/>
                </a:solidFill>
              </a:rPr>
              <a:t>GREEN STAR+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1" y="3214686"/>
            <a:ext cx="2518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 descr="C:\Documents and Settings\Green\Desktop\KYC Shinde\pass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2290943" cy="221457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C:\Documents and Settings\Nam's\Desktop\Designs bioga\all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92202"/>
            <a:ext cx="2720971" cy="3665798"/>
          </a:xfrm>
          <a:prstGeom prst="rect">
            <a:avLst/>
          </a:prstGeom>
          <a:noFill/>
        </p:spPr>
      </p:pic>
      <p:pic>
        <p:nvPicPr>
          <p:cNvPr id="39938" name="Picture 2" descr="C:\Documents and Settings\Green\Desktop\Biogas\7a019f80-8ea0-492b-9e5e-c43c16e73b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3000364" cy="4500571"/>
          </a:xfrm>
          <a:prstGeom prst="rect">
            <a:avLst/>
          </a:prstGeom>
          <a:noFill/>
        </p:spPr>
      </p:pic>
      <p:pic>
        <p:nvPicPr>
          <p:cNvPr id="39940" name="Picture 4" descr="C:\Documents and Settings\Green\Desktop\Instalation Biogas\Waste Maneg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357430"/>
            <a:ext cx="3286148" cy="4500570"/>
          </a:xfrm>
          <a:prstGeom prst="rect">
            <a:avLst/>
          </a:prstGeom>
          <a:noFill/>
        </p:spPr>
      </p:pic>
      <p:pic>
        <p:nvPicPr>
          <p:cNvPr id="2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6415087" cy="78581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Types of digesters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358188" cy="4114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A typical biogas system consists of the following components</a:t>
            </a:r>
            <a:r>
              <a:rPr lang="en-US" sz="2800" dirty="0" smtClean="0"/>
              <a:t>: 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(1) Manure collection </a:t>
            </a:r>
          </a:p>
          <a:p>
            <a:pPr>
              <a:defRPr/>
            </a:pPr>
            <a:r>
              <a:rPr lang="en-US" sz="2800" dirty="0" smtClean="0"/>
              <a:t>(2) Anaerobic digester </a:t>
            </a:r>
          </a:p>
          <a:p>
            <a:pPr>
              <a:defRPr/>
            </a:pPr>
            <a:r>
              <a:rPr lang="en-US" sz="2800" dirty="0" smtClean="0"/>
              <a:t>(3) Effluent storage </a:t>
            </a:r>
          </a:p>
          <a:p>
            <a:pPr>
              <a:defRPr/>
            </a:pPr>
            <a:r>
              <a:rPr lang="en-US" sz="2800" dirty="0" smtClean="0"/>
              <a:t>(4) Gas handling </a:t>
            </a:r>
          </a:p>
          <a:p>
            <a:pPr>
              <a:defRPr/>
            </a:pPr>
            <a:r>
              <a:rPr lang="en-US" sz="2800" dirty="0" smtClean="0"/>
              <a:t>(5) Gas use.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TWO MAIN TYPES: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Digesters utilizing </a:t>
            </a:r>
            <a:r>
              <a:rPr lang="en-US" sz="2800" dirty="0" smtClean="0">
                <a:solidFill>
                  <a:srgbClr val="3333FF"/>
                </a:solidFill>
              </a:rPr>
              <a:t>dispersed</a:t>
            </a:r>
            <a:r>
              <a:rPr lang="en-US" sz="2800" dirty="0" smtClean="0"/>
              <a:t> growth of bacteria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Digesters utilizing </a:t>
            </a:r>
            <a:r>
              <a:rPr lang="en-US" sz="2800" dirty="0" smtClean="0">
                <a:solidFill>
                  <a:srgbClr val="3333FF"/>
                </a:solidFill>
              </a:rPr>
              <a:t>attached</a:t>
            </a:r>
            <a:r>
              <a:rPr lang="en-US" sz="2800" dirty="0" smtClean="0"/>
              <a:t> growth of bacteria</a:t>
            </a:r>
          </a:p>
        </p:txBody>
      </p:sp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23738" cy="7143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43306" y="6000768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7245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DISPERSED GROWTH DIGESTERS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7188" y="1643063"/>
            <a:ext cx="8429625" cy="4114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514350" indent="-514350" algn="just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Fixed dome digester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Floating gas holder digester (Indian)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Plug flow digester (horizontal displacement)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Bag digester (Taiwan and Korea)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Separate gas holder digester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n-US" sz="2800" dirty="0" smtClean="0"/>
              <a:t>Conventional digester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en-US" dirty="0" smtClean="0"/>
          </a:p>
        </p:txBody>
      </p:sp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23738" cy="7143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71802" y="6072206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Fixed dome digester</a:t>
            </a:r>
          </a:p>
        </p:txBody>
      </p:sp>
      <p:pic>
        <p:nvPicPr>
          <p:cNvPr id="20483" name="Picture 2" descr="G:\METHANE\AH810E2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55721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72125" y="1500188"/>
            <a:ext cx="3571875" cy="2308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200" dirty="0" err="1">
                <a:solidFill>
                  <a:srgbClr val="FF0000"/>
                </a:solidFill>
              </a:rPr>
              <a:t>Drumless</a:t>
            </a:r>
            <a:r>
              <a:rPr lang="en-US" sz="2200" dirty="0">
                <a:solidFill>
                  <a:srgbClr val="FF0000"/>
                </a:solidFill>
              </a:rPr>
              <a:t> digester</a:t>
            </a:r>
            <a:r>
              <a:rPr lang="en-US" sz="2200" dirty="0"/>
              <a:t>.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200" dirty="0"/>
              <a:t> Underground brick masonry compartment (</a:t>
            </a:r>
            <a:r>
              <a:rPr lang="en-US" sz="2200" dirty="0">
                <a:solidFill>
                  <a:srgbClr val="FF0000"/>
                </a:solidFill>
              </a:rPr>
              <a:t>fermentation chamber</a:t>
            </a:r>
            <a:r>
              <a:rPr lang="en-US" sz="2200" dirty="0"/>
              <a:t>) with a </a:t>
            </a:r>
            <a:r>
              <a:rPr lang="en-US" sz="2200" dirty="0">
                <a:solidFill>
                  <a:srgbClr val="FF0000"/>
                </a:solidFill>
              </a:rPr>
              <a:t>dome on the top for gas storage.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000625"/>
            <a:ext cx="9144000" cy="157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400" dirty="0"/>
              <a:t>The fermentation chamber and gas holder are combined as one unit. 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400" dirty="0"/>
              <a:t>Eliminates the use of costlier mild steel gas holder which is susceptible to corrosion. 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400" dirty="0"/>
              <a:t>20 to 50 years.</a:t>
            </a:r>
          </a:p>
        </p:txBody>
      </p:sp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68489" cy="85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Floating gas holder digester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63"/>
            <a:ext cx="5154613" cy="3929062"/>
          </a:xfrm>
        </p:spPr>
      </p:pic>
      <p:sp>
        <p:nvSpPr>
          <p:cNvPr id="4" name="Rectangle 3"/>
          <p:cNvSpPr/>
          <p:nvPr/>
        </p:nvSpPr>
        <p:spPr>
          <a:xfrm>
            <a:off x="0" y="4995863"/>
            <a:ext cx="9144000" cy="18621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300" dirty="0"/>
              <a:t>In this design, the digester chamber is made of brick </a:t>
            </a:r>
            <a:r>
              <a:rPr lang="en-US" sz="2300" dirty="0">
                <a:solidFill>
                  <a:srgbClr val="FF0000"/>
                </a:solidFill>
              </a:rPr>
              <a:t>masonry in cement mortar.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300" dirty="0">
                <a:solidFill>
                  <a:srgbClr val="FF0000"/>
                </a:solidFill>
              </a:rPr>
              <a:t>A mild steel drum is placed on top of the digester to collect the biogas </a:t>
            </a:r>
            <a:r>
              <a:rPr lang="en-US" sz="2300" dirty="0"/>
              <a:t>produced from the digester. Thus, there are two separate structures for gas production and collection.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0" y="1928813"/>
            <a:ext cx="4000500" cy="1631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000" dirty="0" err="1"/>
              <a:t>Jashu</a:t>
            </a:r>
            <a:r>
              <a:rPr lang="en-US" sz="2000" dirty="0"/>
              <a:t> </a:t>
            </a:r>
            <a:r>
              <a:rPr lang="en-US" sz="2000" dirty="0" err="1"/>
              <a:t>Bhai</a:t>
            </a:r>
            <a:r>
              <a:rPr lang="en-US" sz="2000" dirty="0"/>
              <a:t> J Patel developed a design of floating drum biogas plant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en-US" sz="2000" dirty="0"/>
              <a:t>Popularly known as </a:t>
            </a:r>
            <a:r>
              <a:rPr lang="en-US" sz="2000" dirty="0" err="1">
                <a:solidFill>
                  <a:srgbClr val="FF0000"/>
                </a:solidFill>
              </a:rPr>
              <a:t>Gobar</a:t>
            </a:r>
            <a:r>
              <a:rPr lang="en-US" sz="2000" dirty="0">
                <a:solidFill>
                  <a:srgbClr val="FF0000"/>
                </a:solidFill>
              </a:rPr>
              <a:t> Gas plant. </a:t>
            </a:r>
          </a:p>
        </p:txBody>
      </p:sp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57224" cy="84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Bag </a:t>
            </a:r>
            <a:r>
              <a:rPr lang="en-US" dirty="0" err="1" smtClean="0">
                <a:solidFill>
                  <a:srgbClr val="C00000"/>
                </a:solidFill>
              </a:rPr>
              <a:t>Biodigester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12858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en-US" sz="2400" dirty="0" smtClean="0"/>
              <a:t>It consists of a long cylinder made of PVC or red mud plastic. </a:t>
            </a:r>
          </a:p>
          <a:p>
            <a:pPr algn="just">
              <a:defRPr/>
            </a:pPr>
            <a:r>
              <a:rPr lang="en-US" sz="2400" dirty="0" smtClean="0"/>
              <a:t>The bag digester was developed to solve the problems experienced with brick and metal digesters. </a:t>
            </a:r>
          </a:p>
        </p:txBody>
      </p:sp>
      <p:pic>
        <p:nvPicPr>
          <p:cNvPr id="22532" name="Picture 2" descr="C:\Documents and Settings\win\My Documents\My Pictures\bag dige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143125"/>
            <a:ext cx="2143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Low Cost Polyethylene Tube Digester Scheme.jpg">
            <a:hlinkClick r:id="rId3" tooltip="&quot;Low Cost Polyethylene Tube Digester Scheme.jpg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868490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" y="0"/>
            <a:ext cx="9190038" cy="6891338"/>
          </a:xfrm>
        </p:spPr>
      </p:pic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0" y="142852"/>
            <a:ext cx="1071570" cy="105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8"/>
            <a:ext cx="9144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5750" y="571500"/>
            <a:ext cx="8286750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/>
              <a:t>The present study was done in the months of winter and summer and the sampling were done seasonally from the sewage treatment plant. 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/>
              <a:t>Raw sewage consists of organic and inorganic solids in dissolved and suspended form with 90-99.9% of water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0438" y="0"/>
            <a:ext cx="1582737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Results</a:t>
            </a:r>
            <a:r>
              <a:rPr lang="en-US" dirty="0"/>
              <a:t> </a:t>
            </a:r>
          </a:p>
        </p:txBody>
      </p:sp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71472" cy="56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9286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4714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071563"/>
            <a:ext cx="4429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9144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42875" y="4143375"/>
            <a:ext cx="8858250" cy="2571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200" dirty="0" smtClean="0"/>
              <a:t>The digester was operated at different organic feeding rates of </a:t>
            </a:r>
            <a:r>
              <a:rPr lang="en-US" sz="2200" dirty="0" smtClean="0">
                <a:solidFill>
                  <a:srgbClr val="C00000"/>
                </a:solidFill>
              </a:rPr>
              <a:t>0.5, 1.0, 2.3, 2.9, 3.5 and 4.3 kg</a:t>
            </a:r>
            <a:r>
              <a:rPr lang="en-US" sz="2200" dirty="0" smtClean="0"/>
              <a:t> of volatile solids (VS)/m3 of digester slurry per day. </a:t>
            </a:r>
          </a:p>
          <a:p>
            <a:pPr>
              <a:defRPr/>
            </a:pPr>
            <a:r>
              <a:rPr lang="en-US" sz="2200" dirty="0" smtClean="0"/>
              <a:t>Biogas generation was enhanced by the addition of domestic sewage to MSW. </a:t>
            </a:r>
          </a:p>
          <a:p>
            <a:pPr>
              <a:defRPr/>
            </a:pPr>
            <a:r>
              <a:rPr lang="en-US" sz="2200" dirty="0" smtClean="0"/>
              <a:t>The maximum biogas production of </a:t>
            </a:r>
            <a:r>
              <a:rPr lang="en-US" sz="2200" dirty="0" smtClean="0">
                <a:solidFill>
                  <a:srgbClr val="C00000"/>
                </a:solidFill>
              </a:rPr>
              <a:t>0.36m3</a:t>
            </a:r>
            <a:r>
              <a:rPr lang="en-US" sz="2200" dirty="0" smtClean="0"/>
              <a:t>/kg of VS added per day occurred at the optimum organic feeding rate of </a:t>
            </a:r>
            <a:r>
              <a:rPr lang="en-US" sz="2200" dirty="0" smtClean="0">
                <a:solidFill>
                  <a:srgbClr val="C00000"/>
                </a:solidFill>
              </a:rPr>
              <a:t>2.9 kg of VS/m3/day</a:t>
            </a:r>
            <a:r>
              <a:rPr lang="en-US" sz="2200" dirty="0" smtClean="0"/>
              <a:t>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hatsApp Image 2020-10-27 at 3.13.42 PM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1868" y="4500570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28625"/>
            <a:ext cx="2005013" cy="646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428750" y="19288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063" y="1500188"/>
            <a:ext cx="7929562" cy="48942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Biogas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Composition </a:t>
            </a:r>
            <a:r>
              <a:rPr lang="en-US" sz="2400" dirty="0" smtClean="0">
                <a:latin typeface="Times New Roman"/>
              </a:rPr>
              <a:t>Of  </a:t>
            </a:r>
            <a:r>
              <a:rPr lang="en-US" sz="2400" dirty="0">
                <a:latin typeface="Times New Roman"/>
              </a:rPr>
              <a:t>B</a:t>
            </a:r>
            <a:r>
              <a:rPr lang="en-US" sz="2400" dirty="0" smtClean="0">
                <a:latin typeface="Times New Roman"/>
              </a:rPr>
              <a:t>iogas</a:t>
            </a: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Advantages </a:t>
            </a:r>
            <a:r>
              <a:rPr lang="en-US" sz="2400" dirty="0" smtClean="0">
                <a:latin typeface="Times New Roman"/>
              </a:rPr>
              <a:t>And </a:t>
            </a:r>
            <a:r>
              <a:rPr lang="en-US" sz="2400" dirty="0">
                <a:latin typeface="Times New Roman"/>
              </a:rPr>
              <a:t>D</a:t>
            </a:r>
            <a:r>
              <a:rPr lang="en-US" sz="2400" dirty="0" smtClean="0">
                <a:latin typeface="Times New Roman"/>
              </a:rPr>
              <a:t>isadvantages</a:t>
            </a: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Biochemical </a:t>
            </a:r>
            <a:r>
              <a:rPr lang="en-US" sz="2400" dirty="0" smtClean="0">
                <a:latin typeface="Times New Roman"/>
              </a:rPr>
              <a:t>Reaction </a:t>
            </a:r>
            <a:r>
              <a:rPr lang="en-US" sz="2400" dirty="0">
                <a:latin typeface="Times New Roman"/>
              </a:rPr>
              <a:t>A</a:t>
            </a:r>
            <a:r>
              <a:rPr lang="en-US" sz="2400" dirty="0" smtClean="0">
                <a:latin typeface="Times New Roman"/>
              </a:rPr>
              <a:t>nd </a:t>
            </a:r>
            <a:r>
              <a:rPr lang="en-US" sz="2400" dirty="0">
                <a:latin typeface="Times New Roman"/>
              </a:rPr>
              <a:t>S</a:t>
            </a:r>
            <a:r>
              <a:rPr lang="en-US" sz="2400" dirty="0" smtClean="0">
                <a:latin typeface="Times New Roman"/>
              </a:rPr>
              <a:t>tages </a:t>
            </a:r>
            <a:r>
              <a:rPr lang="en-US" sz="2400" dirty="0">
                <a:latin typeface="Times New Roman"/>
              </a:rPr>
              <a:t>O</a:t>
            </a:r>
            <a:r>
              <a:rPr lang="en-US" sz="2400" dirty="0" smtClean="0">
                <a:latin typeface="Times New Roman"/>
              </a:rPr>
              <a:t>f </a:t>
            </a:r>
            <a:r>
              <a:rPr lang="en-US" sz="2400" dirty="0">
                <a:latin typeface="Times New Roman"/>
              </a:rPr>
              <a:t>A</a:t>
            </a:r>
            <a:r>
              <a:rPr lang="en-US" sz="2400" dirty="0" smtClean="0">
                <a:latin typeface="Times New Roman"/>
              </a:rPr>
              <a:t>naerobic </a:t>
            </a:r>
            <a:r>
              <a:rPr lang="en-US" sz="2400" dirty="0">
                <a:latin typeface="Times New Roman"/>
              </a:rPr>
              <a:t>D</a:t>
            </a:r>
            <a:r>
              <a:rPr lang="en-US" sz="2400" dirty="0" smtClean="0">
                <a:latin typeface="Times New Roman"/>
              </a:rPr>
              <a:t>igestion</a:t>
            </a: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Modes </a:t>
            </a:r>
            <a:r>
              <a:rPr lang="en-US" sz="2400" dirty="0" smtClean="0">
                <a:latin typeface="Times New Roman"/>
              </a:rPr>
              <a:t>Of </a:t>
            </a:r>
            <a:r>
              <a:rPr lang="en-US" sz="2400" dirty="0">
                <a:latin typeface="Times New Roman"/>
              </a:rPr>
              <a:t>O</a:t>
            </a:r>
            <a:r>
              <a:rPr lang="en-US" sz="2400" dirty="0" smtClean="0">
                <a:latin typeface="Times New Roman"/>
              </a:rPr>
              <a:t>peration</a:t>
            </a: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Types </a:t>
            </a:r>
            <a:r>
              <a:rPr lang="en-US" sz="2400" dirty="0" smtClean="0">
                <a:latin typeface="Times New Roman"/>
              </a:rPr>
              <a:t>Of </a:t>
            </a:r>
            <a:r>
              <a:rPr lang="en-US" sz="2400" dirty="0">
                <a:latin typeface="Times New Roman"/>
              </a:rPr>
              <a:t>A</a:t>
            </a:r>
            <a:r>
              <a:rPr lang="en-US" sz="2400" dirty="0" smtClean="0">
                <a:latin typeface="Times New Roman"/>
              </a:rPr>
              <a:t>naerobic Digesters</a:t>
            </a: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/>
              </a:rPr>
              <a:t>Paper </a:t>
            </a:r>
            <a:r>
              <a:rPr lang="en-US" sz="2400" dirty="0" smtClean="0">
                <a:latin typeface="Times New Roman"/>
              </a:rPr>
              <a:t>Presentation</a:t>
            </a:r>
            <a:endParaRPr lang="en-US" sz="2400" dirty="0"/>
          </a:p>
        </p:txBody>
      </p:sp>
      <p:pic>
        <p:nvPicPr>
          <p:cNvPr id="5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14678" y="6429396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2852"/>
            <a:ext cx="4040188" cy="639762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142852"/>
            <a:ext cx="4041775" cy="639762"/>
          </a:xfrm>
        </p:spPr>
        <p:txBody>
          <a:bodyPr/>
          <a:lstStyle/>
          <a:p>
            <a:endParaRPr lang="en-US" sz="2000" dirty="0" smtClean="0"/>
          </a:p>
        </p:txBody>
      </p:sp>
      <p:pic>
        <p:nvPicPr>
          <p:cNvPr id="8" name="Content Placeholder 7" descr="WhatsApp Image 2020-10-27 at 3.13.42 PM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14480" y="1857364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>
          <a:xfrm>
            <a:off x="0" y="2857496"/>
            <a:ext cx="7286644" cy="1928826"/>
          </a:xfrm>
          <a:solidFill>
            <a:srgbClr val="FFFFCC"/>
          </a:solidFill>
        </p:spPr>
        <p:txBody>
          <a:bodyPr wrap="none" fromWordArt="1">
            <a:prstTxWarp prst="textCascadeUp">
              <a:avLst>
                <a:gd name="adj" fmla="val 8575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550070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www.biogasnasik.com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8572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What is biogas?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429625" cy="53578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>
                <a:cs typeface="Times New Roman" pitchFamily="18" charset="0"/>
              </a:rPr>
              <a:t>Biogas </a:t>
            </a:r>
            <a:r>
              <a:rPr lang="en-US" sz="2400" dirty="0" smtClean="0">
                <a:cs typeface="Times New Roman" pitchFamily="18" charset="0"/>
              </a:rPr>
              <a:t>Is A Methane </a:t>
            </a:r>
            <a:r>
              <a:rPr lang="en-US" sz="2400" dirty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ich </a:t>
            </a:r>
            <a:r>
              <a:rPr lang="en-US" sz="2400" dirty="0">
                <a:cs typeface="Times New Roman" pitchFamily="18" charset="0"/>
              </a:rPr>
              <a:t>F</a:t>
            </a:r>
            <a:r>
              <a:rPr lang="en-US" sz="2400" dirty="0" smtClean="0">
                <a:cs typeface="Times New Roman" pitchFamily="18" charset="0"/>
              </a:rPr>
              <a:t>lammable </a:t>
            </a:r>
            <a:r>
              <a:rPr lang="en-US" sz="2400" dirty="0">
                <a:cs typeface="Times New Roman" pitchFamily="18" charset="0"/>
              </a:rPr>
              <a:t>G</a:t>
            </a:r>
            <a:r>
              <a:rPr lang="en-US" sz="2400" dirty="0" smtClean="0">
                <a:cs typeface="Times New Roman" pitchFamily="18" charset="0"/>
              </a:rPr>
              <a:t>as </a:t>
            </a:r>
            <a:r>
              <a:rPr lang="en-US" sz="2400" dirty="0">
                <a:cs typeface="Times New Roman" pitchFamily="18" charset="0"/>
              </a:rPr>
              <a:t>T</a:t>
            </a:r>
            <a:r>
              <a:rPr lang="en-US" sz="2400" dirty="0" smtClean="0">
                <a:cs typeface="Times New Roman" pitchFamily="18" charset="0"/>
              </a:rPr>
              <a:t>hat </a:t>
            </a:r>
            <a:r>
              <a:rPr lang="en-US" sz="2400" dirty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esults </a:t>
            </a:r>
            <a:r>
              <a:rPr lang="en-US" sz="2400" dirty="0">
                <a:cs typeface="Times New Roman" pitchFamily="18" charset="0"/>
              </a:rPr>
              <a:t>F</a:t>
            </a:r>
            <a:r>
              <a:rPr lang="en-US" sz="2400" dirty="0" smtClean="0">
                <a:cs typeface="Times New Roman" pitchFamily="18" charset="0"/>
              </a:rPr>
              <a:t>rom </a:t>
            </a:r>
            <a:r>
              <a:rPr lang="en-US" sz="2400" dirty="0">
                <a:cs typeface="Times New Roman" pitchFamily="18" charset="0"/>
              </a:rPr>
              <a:t>T</a:t>
            </a:r>
            <a:r>
              <a:rPr lang="en-US" sz="2400" dirty="0" smtClean="0">
                <a:cs typeface="Times New Roman" pitchFamily="18" charset="0"/>
              </a:rPr>
              <a:t>he </a:t>
            </a:r>
            <a:r>
              <a:rPr lang="en-US" sz="2400" dirty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ecomposition </a:t>
            </a:r>
            <a:r>
              <a:rPr lang="en-US" sz="2400" dirty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f </a:t>
            </a:r>
            <a:r>
              <a:rPr lang="en-US" sz="2400" dirty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rganic Waste </a:t>
            </a:r>
            <a:r>
              <a:rPr lang="en-US" sz="2400" dirty="0">
                <a:cs typeface="Times New Roman" pitchFamily="18" charset="0"/>
              </a:rPr>
              <a:t>M</a:t>
            </a:r>
            <a:r>
              <a:rPr lang="en-US" sz="2400" dirty="0" smtClean="0">
                <a:cs typeface="Times New Roman" pitchFamily="18" charset="0"/>
              </a:rPr>
              <a:t>aterial</a:t>
            </a:r>
            <a:endParaRPr lang="en-US" sz="2400" dirty="0">
              <a:cs typeface="Times New Roman" pitchFamily="18" charset="0"/>
            </a:endParaRP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>
              <a:cs typeface="Times New Roman" pitchFamily="18" charset="0"/>
            </a:endParaRP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Biogas Is Produced By Anaerobic Digestion Or Fermentation Of Biodegradable Materials Such As Biomass, Manure, Sewage, Municipal Waste, Green Waste, Plant Material And Energy Crops.</a:t>
            </a: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itchFamily="18" charset="0"/>
              </a:rPr>
              <a:t>Biogas Also Called As </a:t>
            </a:r>
            <a:r>
              <a:rPr lang="en-US" sz="2400" u="sng" dirty="0" smtClean="0">
                <a:solidFill>
                  <a:srgbClr val="3333FF"/>
                </a:solidFill>
                <a:cs typeface="Times New Roman" pitchFamily="18" charset="0"/>
              </a:rPr>
              <a:t>‘</a:t>
            </a:r>
            <a:r>
              <a:rPr lang="en-US" sz="2400" u="sng" dirty="0" smtClean="0">
                <a:solidFill>
                  <a:srgbClr val="C00000"/>
                </a:solidFill>
                <a:cs typeface="Times New Roman" pitchFamily="18" charset="0"/>
              </a:rPr>
              <a:t>Marsh Gas’</a:t>
            </a:r>
            <a:endParaRPr lang="en-US" sz="2400" u="sng" dirty="0">
              <a:solidFill>
                <a:srgbClr val="C00000"/>
              </a:solidFill>
              <a:cs typeface="Times New Roman" pitchFamily="18" charset="0"/>
            </a:endParaRP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>
              <a:cs typeface="Times New Roman" pitchFamily="18" charset="0"/>
            </a:endParaRP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>
                <a:cs typeface="Times New Roman" pitchFamily="18" charset="0"/>
              </a:rPr>
              <a:t>Biogas </a:t>
            </a:r>
            <a:r>
              <a:rPr lang="en-US" sz="2400" dirty="0" smtClean="0">
                <a:cs typeface="Times New Roman" pitchFamily="18" charset="0"/>
              </a:rPr>
              <a:t>Is </a:t>
            </a:r>
            <a:r>
              <a:rPr lang="en-US" sz="2400" dirty="0">
                <a:cs typeface="Times New Roman" pitchFamily="18" charset="0"/>
              </a:rPr>
              <a:t>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</a:t>
            </a:r>
            <a:r>
              <a:rPr lang="en-US" sz="2400" dirty="0" smtClean="0">
                <a:cs typeface="Times New Roman" pitchFamily="18" charset="0"/>
              </a:rPr>
              <a:t>ype </a:t>
            </a:r>
            <a:r>
              <a:rPr lang="en-US" sz="2400" dirty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f </a:t>
            </a:r>
            <a:r>
              <a:rPr lang="en-US" sz="2400" dirty="0" err="1">
                <a:solidFill>
                  <a:srgbClr val="C00000"/>
                </a:solidFill>
                <a:cs typeface="Times New Roman" pitchFamily="18" charset="0"/>
              </a:rPr>
              <a:t>B</a:t>
            </a:r>
            <a:r>
              <a:rPr lang="en-US" sz="2400" dirty="0" err="1" smtClean="0">
                <a:solidFill>
                  <a:srgbClr val="C00000"/>
                </a:solidFill>
                <a:cs typeface="Times New Roman" pitchFamily="18" charset="0"/>
              </a:rPr>
              <a:t>iofuel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74320" indent="-274320" algn="just" eaLnBrk="1" hangingPunct="1">
              <a:buClr>
                <a:schemeClr val="accent3"/>
              </a:buClr>
              <a:buFontTx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74320" indent="-274320" algn="just" eaLnBrk="1" hangingPunct="1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>
                <a:cs typeface="Times New Roman" pitchFamily="18" charset="0"/>
              </a:rPr>
              <a:t>This </a:t>
            </a:r>
            <a:r>
              <a:rPr lang="en-US" sz="2400" dirty="0" smtClean="0">
                <a:cs typeface="Times New Roman" pitchFamily="18" charset="0"/>
              </a:rPr>
              <a:t>Type </a:t>
            </a:r>
            <a:r>
              <a:rPr lang="en-US" sz="2400" dirty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f </a:t>
            </a:r>
            <a:r>
              <a:rPr lang="en-US" sz="2400" dirty="0">
                <a:cs typeface="Times New Roman" pitchFamily="18" charset="0"/>
              </a:rPr>
              <a:t>B</a:t>
            </a:r>
            <a:r>
              <a:rPr lang="en-US" sz="2400" dirty="0" smtClean="0">
                <a:cs typeface="Times New Roman" pitchFamily="18" charset="0"/>
              </a:rPr>
              <a:t>iogas </a:t>
            </a:r>
            <a:r>
              <a:rPr lang="en-US" sz="2400" dirty="0">
                <a:cs typeface="Times New Roman" pitchFamily="18" charset="0"/>
              </a:rPr>
              <a:t>C</a:t>
            </a:r>
            <a:r>
              <a:rPr lang="en-US" sz="2400" dirty="0" smtClean="0">
                <a:cs typeface="Times New Roman" pitchFamily="18" charset="0"/>
              </a:rPr>
              <a:t>omprises </a:t>
            </a:r>
            <a:r>
              <a:rPr lang="en-US" sz="2400" dirty="0">
                <a:cs typeface="Times New Roman" pitchFamily="18" charset="0"/>
              </a:rPr>
              <a:t>P</a:t>
            </a:r>
            <a:r>
              <a:rPr lang="en-US" sz="2400" dirty="0" smtClean="0">
                <a:cs typeface="Times New Roman" pitchFamily="18" charset="0"/>
              </a:rPr>
              <a:t>rimarily </a:t>
            </a:r>
            <a:r>
              <a:rPr lang="en-US" sz="2400" dirty="0">
                <a:cs typeface="Times New Roman" pitchFamily="18" charset="0"/>
              </a:rPr>
              <a:t>M</a:t>
            </a:r>
            <a:r>
              <a:rPr lang="en-US" sz="2400" dirty="0" smtClean="0">
                <a:cs typeface="Times New Roman" pitchFamily="18" charset="0"/>
              </a:rPr>
              <a:t>ethane </a:t>
            </a:r>
            <a:r>
              <a:rPr lang="en-US" sz="2400" dirty="0">
                <a:cs typeface="Times New Roman" pitchFamily="18" charset="0"/>
              </a:rPr>
              <a:t>A</a:t>
            </a:r>
            <a:r>
              <a:rPr lang="en-US" sz="2400" dirty="0" smtClean="0">
                <a:cs typeface="Times New Roman" pitchFamily="18" charset="0"/>
              </a:rPr>
              <a:t>nd </a:t>
            </a:r>
            <a:r>
              <a:rPr lang="en-US" sz="2400" dirty="0">
                <a:cs typeface="Times New Roman" pitchFamily="18" charset="0"/>
              </a:rPr>
              <a:t>C</a:t>
            </a:r>
            <a:r>
              <a:rPr lang="en-US" sz="2400" dirty="0" smtClean="0">
                <a:cs typeface="Times New Roman" pitchFamily="18" charset="0"/>
              </a:rPr>
              <a:t>arbon </a:t>
            </a:r>
            <a:r>
              <a:rPr lang="en-US" sz="2400" dirty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ioxide</a:t>
            </a:r>
            <a:endParaRPr lang="en-US" sz="2400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</p:txBody>
      </p:sp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214438" y="142875"/>
            <a:ext cx="6700837" cy="74771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Composition of biogas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38" y="1214438"/>
            <a:ext cx="8072437" cy="157162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Biogas is generated by the activity of anaerobic bacteria</a:t>
            </a:r>
          </a:p>
          <a:p>
            <a:pPr marL="401638" indent="-401638" algn="just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Composition depends on: the composition of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raw material, organic loading to digesters, time and temperature </a:t>
            </a:r>
            <a:r>
              <a:rPr lang="en-US" sz="2400" dirty="0" smtClean="0">
                <a:cs typeface="Times New Roman" pitchFamily="18" charset="0"/>
              </a:rPr>
              <a:t>of anaerobic digestion</a:t>
            </a:r>
          </a:p>
          <a:p>
            <a:pPr marL="401638" indent="-401638" algn="just" eaLnBrk="1" hangingPunct="1">
              <a:buFontTx/>
              <a:buNone/>
              <a:defRPr/>
            </a:pPr>
            <a:endParaRPr lang="en-US" sz="2000" dirty="0" smtClean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75" y="3143250"/>
          <a:ext cx="6738942" cy="3553968"/>
        </p:xfrm>
        <a:graphic>
          <a:graphicData uri="http://schemas.openxmlformats.org/drawingml/2006/table">
            <a:tbl>
              <a:tblPr/>
              <a:tblGrid>
                <a:gridCol w="2246314"/>
                <a:gridCol w="2246314"/>
                <a:gridCol w="2246314"/>
              </a:tblGrid>
              <a:tr h="38397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Composition of biogas</a:t>
                      </a:r>
                      <a:endParaRPr lang="en-US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Substances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Mangal"/>
                        </a:rPr>
                        <a:t>Symbol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Mangal"/>
                        </a:rPr>
                        <a:t>Percentage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Methane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4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50 - 70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Carbon Dioxide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CO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30 - 40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Hydrogen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5 - 10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Mangal"/>
                        </a:rPr>
                        <a:t>Nitrogen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N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1 - 2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Water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Mangal"/>
                        </a:rPr>
                        <a:t>vapour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O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0.3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Hydrogen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Mangal"/>
                        </a:rPr>
                        <a:t>Sulphide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S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Mangal"/>
                        </a:rPr>
                        <a:t>Traces 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6116" y="928670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8572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Advantages of biogas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1500" y="1357313"/>
            <a:ext cx="8215313" cy="445293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/>
              <a:t>Production of large amount of </a:t>
            </a:r>
            <a:r>
              <a:rPr lang="en-US" sz="2800" dirty="0" smtClean="0">
                <a:solidFill>
                  <a:srgbClr val="C00000"/>
                </a:solidFill>
              </a:rPr>
              <a:t>methane gas </a:t>
            </a:r>
            <a:r>
              <a:rPr lang="en-US" sz="2800" dirty="0" smtClean="0"/>
              <a:t>(ambient temperature storage)</a:t>
            </a:r>
          </a:p>
          <a:p>
            <a:pPr algn="just" eaLnBrk="1" hangingPunct="1">
              <a:defRPr/>
            </a:pPr>
            <a:r>
              <a:rPr lang="en-US" sz="2800" dirty="0" smtClean="0"/>
              <a:t>Production of free flowing </a:t>
            </a:r>
            <a:r>
              <a:rPr lang="en-US" sz="2800" dirty="0" smtClean="0">
                <a:solidFill>
                  <a:srgbClr val="C00000"/>
                </a:solidFill>
              </a:rPr>
              <a:t>thick sludge</a:t>
            </a:r>
          </a:p>
          <a:p>
            <a:pPr algn="just" eaLnBrk="1" hangingPunct="1">
              <a:defRPr/>
            </a:pPr>
            <a:r>
              <a:rPr lang="en-US" sz="2800" dirty="0" smtClean="0"/>
              <a:t>Odorless sludge</a:t>
            </a:r>
          </a:p>
          <a:p>
            <a:pPr algn="just" eaLnBrk="1" hangingPunct="1">
              <a:defRPr/>
            </a:pPr>
            <a:r>
              <a:rPr lang="en-US" sz="2800" dirty="0" smtClean="0"/>
              <a:t>Sludge can be used as  </a:t>
            </a:r>
            <a:r>
              <a:rPr lang="en-US" sz="2800" dirty="0" smtClean="0">
                <a:solidFill>
                  <a:srgbClr val="C00000"/>
                </a:solidFill>
              </a:rPr>
              <a:t>fertilizer and soil conditioner</a:t>
            </a:r>
          </a:p>
          <a:p>
            <a:pPr algn="just" eaLnBrk="1" hangingPunct="1">
              <a:defRPr/>
            </a:pPr>
            <a:r>
              <a:rPr lang="en-US" sz="2800" dirty="0" smtClean="0"/>
              <a:t>Sanitary way for human and animal waste disposal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Conservation</a:t>
            </a:r>
            <a:r>
              <a:rPr lang="en-US" sz="2800" dirty="0" smtClean="0"/>
              <a:t> of scarce resources like wood</a:t>
            </a:r>
          </a:p>
          <a:p>
            <a:pPr algn="just" eaLnBrk="1" hangingPunct="1">
              <a:defRPr/>
            </a:pPr>
            <a:r>
              <a:rPr lang="en-US" sz="2800" dirty="0" smtClean="0"/>
              <a:t>Low Cost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6143644"/>
            <a:ext cx="264320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4643446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GREEN ENERGY 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Info . Line +91 98902 98212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194" name="Content Placeholder 5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7772400" cy="150018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/>
              <a:t>Incorrect handling of liquid sludge causes pollution</a:t>
            </a:r>
          </a:p>
          <a:p>
            <a:pPr algn="just" eaLnBrk="1" hangingPunct="1">
              <a:defRPr/>
            </a:pPr>
            <a:r>
              <a:rPr lang="en-US" sz="2800" dirty="0" smtClean="0"/>
              <a:t>Requires control and maintenance</a:t>
            </a:r>
          </a:p>
          <a:p>
            <a:pPr algn="just" eaLnBrk="1" hangingPunct="1">
              <a:defRPr/>
            </a:pPr>
            <a:r>
              <a:rPr lang="en-US" sz="2800" dirty="0" smtClean="0"/>
              <a:t>Needs proper temperature condition</a:t>
            </a:r>
          </a:p>
          <a:p>
            <a:pPr algn="just" eaLnBrk="1" hangingPunct="1">
              <a:defRPr/>
            </a:pPr>
            <a:r>
              <a:rPr lang="en-US" sz="2800" dirty="0" smtClean="0"/>
              <a:t>Use as a fuel requires removal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 </a:t>
            </a:r>
          </a:p>
          <a:p>
            <a:pPr algn="just" eaLnBrk="1" hangingPunct="1">
              <a:defRPr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3125" y="642938"/>
            <a:ext cx="4857750" cy="7080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</a:rPr>
              <a:t>Disadvantages</a:t>
            </a:r>
          </a:p>
        </p:txBody>
      </p:sp>
      <p:pic>
        <p:nvPicPr>
          <p:cNvPr id="5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70" cy="10576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488" y="6000768"/>
            <a:ext cx="1626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928688"/>
          </a:xfrm>
          <a:solidFill>
            <a:schemeClr val="bg2"/>
          </a:solidFill>
        </p:spPr>
        <p:txBody>
          <a:bodyPr/>
          <a:lstStyle/>
          <a:p>
            <a:r>
              <a:rPr lang="en-US" sz="3600" smtClean="0">
                <a:solidFill>
                  <a:srgbClr val="C00000"/>
                </a:solidFill>
              </a:rPr>
              <a:t>GENERAL FEATURES OF BIOGAS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23738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14563" y="0"/>
            <a:ext cx="5805487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Flow chart of anaerobic digestion </a:t>
            </a:r>
          </a:p>
        </p:txBody>
      </p:sp>
      <p:pic>
        <p:nvPicPr>
          <p:cNvPr id="6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42910" cy="63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6915150" cy="8572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Batch-fed System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71625"/>
            <a:ext cx="7772400" cy="378618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simplest design.</a:t>
            </a:r>
          </a:p>
          <a:p>
            <a:pPr eaLnBrk="1" hangingPunct="1">
              <a:defRPr/>
            </a:pPr>
            <a:r>
              <a:rPr lang="en-US" dirty="0" smtClean="0"/>
              <a:t>Low cost.</a:t>
            </a:r>
          </a:p>
          <a:p>
            <a:pPr eaLnBrk="1" hangingPunct="1">
              <a:defRPr/>
            </a:pPr>
            <a:r>
              <a:rPr lang="en-US" dirty="0" smtClean="0"/>
              <a:t>The feedstock is loaded one batch at time.</a:t>
            </a:r>
          </a:p>
          <a:p>
            <a:pPr eaLnBrk="1" hangingPunct="1">
              <a:defRPr/>
            </a:pPr>
            <a:r>
              <a:rPr lang="en-US" dirty="0" smtClean="0"/>
              <a:t>Irregular biogas production.</a:t>
            </a:r>
          </a:p>
          <a:p>
            <a:pPr eaLnBrk="1" hangingPunct="1">
              <a:defRPr/>
            </a:pPr>
            <a:r>
              <a:rPr lang="en-US" dirty="0" smtClean="0"/>
              <a:t>Can operate on high solid content.</a:t>
            </a:r>
          </a:p>
          <a:p>
            <a:pPr eaLnBrk="1" hangingPunct="1">
              <a:defRPr/>
            </a:pPr>
            <a:r>
              <a:rPr lang="en-US" dirty="0" smtClean="0"/>
              <a:t>Requires manual labor.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www.biogasnasik.com</a:t>
            </a:r>
            <a:endParaRPr lang="en-US" dirty="0" smtClean="0"/>
          </a:p>
        </p:txBody>
      </p:sp>
      <p:pic>
        <p:nvPicPr>
          <p:cNvPr id="4" name="Picture 2" descr="C:\Users\shree\Downloads\20201221_14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723738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1624</TotalTime>
  <Words>696</Words>
  <Application>Microsoft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Diseño predeterminado</vt:lpstr>
      <vt:lpstr>Slide 1</vt:lpstr>
      <vt:lpstr>Slide 2</vt:lpstr>
      <vt:lpstr>What is biogas?</vt:lpstr>
      <vt:lpstr>Composition of biogas</vt:lpstr>
      <vt:lpstr>Advantages of biogas</vt:lpstr>
      <vt:lpstr>GREEN ENERGY SOLUTION Info . Line +91 98902 98212</vt:lpstr>
      <vt:lpstr>GENERAL FEATURES OF BIOGAS </vt:lpstr>
      <vt:lpstr>Slide 8</vt:lpstr>
      <vt:lpstr>Batch-fed System</vt:lpstr>
      <vt:lpstr>Types of digesters</vt:lpstr>
      <vt:lpstr>DISPERSED GROWTH DIGESTERS</vt:lpstr>
      <vt:lpstr>Fixed dome digester</vt:lpstr>
      <vt:lpstr>Floating gas holder digester</vt:lpstr>
      <vt:lpstr>Bag Biodigester</vt:lpstr>
      <vt:lpstr>Slide 15</vt:lpstr>
      <vt:lpstr>Slide 16</vt:lpstr>
      <vt:lpstr>Results</vt:lpstr>
      <vt:lpstr>Slide 18</vt:lpstr>
      <vt:lpstr>Slide 19</vt:lpstr>
      <vt:lpstr>Slide 20</vt:lpstr>
      <vt:lpstr>Slide 21</vt:lpstr>
      <vt:lpstr>Slide 22</vt:lpstr>
    </vt:vector>
  </TitlesOfParts>
  <Company>Facultad de Ciencias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Oceanografía</dc:creator>
  <cp:lastModifiedBy>shree</cp:lastModifiedBy>
  <cp:revision>191</cp:revision>
  <dcterms:created xsi:type="dcterms:W3CDTF">2003-05-20T18:16:18Z</dcterms:created>
  <dcterms:modified xsi:type="dcterms:W3CDTF">2024-01-27T06:44:12Z</dcterms:modified>
</cp:coreProperties>
</file>